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0"/>
  </p:notesMasterIdLst>
  <p:handoutMasterIdLst>
    <p:handoutMasterId r:id="rId21"/>
  </p:handoutMasterIdLst>
  <p:sldIdLst>
    <p:sldId id="258" r:id="rId2"/>
    <p:sldId id="257" r:id="rId3"/>
    <p:sldId id="259" r:id="rId4"/>
    <p:sldId id="261" r:id="rId5"/>
    <p:sldId id="263" r:id="rId6"/>
    <p:sldId id="264" r:id="rId7"/>
    <p:sldId id="260" r:id="rId8"/>
    <p:sldId id="277" r:id="rId9"/>
    <p:sldId id="266" r:id="rId10"/>
    <p:sldId id="279" r:id="rId11"/>
    <p:sldId id="282" r:id="rId12"/>
    <p:sldId id="281" r:id="rId13"/>
    <p:sldId id="283" r:id="rId14"/>
    <p:sldId id="286" r:id="rId15"/>
    <p:sldId id="287" r:id="rId16"/>
    <p:sldId id="288" r:id="rId17"/>
    <p:sldId id="289" r:id="rId18"/>
    <p:sldId id="290" r:id="rId19"/>
  </p:sldIdLst>
  <p:sldSz cx="9906000" cy="6858000" type="A4"/>
  <p:notesSz cx="6797675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  <a:srgbClr val="00CC00"/>
    <a:srgbClr val="64B3EB"/>
    <a:srgbClr val="FFE2C5"/>
    <a:srgbClr val="FFCC99"/>
    <a:srgbClr val="000099"/>
    <a:srgbClr val="333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00" autoAdjust="0"/>
    <p:restoredTop sz="94660"/>
  </p:normalViewPr>
  <p:slideViewPr>
    <p:cSldViewPr>
      <p:cViewPr varScale="1">
        <p:scale>
          <a:sx n="80" d="100"/>
          <a:sy n="80" d="100"/>
        </p:scale>
        <p:origin x="48" y="4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2496" y="1296"/>
      </p:cViewPr>
      <p:guideLst>
        <p:guide orient="horz" pos="310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2454" y="6530"/>
            <a:ext cx="2963657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t" anchorCtr="0" compatLnSpc="1">
            <a:prstTxWarp prst="textNoShape">
              <a:avLst/>
            </a:prstTxWarp>
          </a:bodyPr>
          <a:lstStyle>
            <a:lvl1pPr defTabSz="827088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sz="900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9423" y="6530"/>
            <a:ext cx="2960706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t" anchorCtr="0" compatLnSpc="1">
            <a:prstTxWarp prst="textNoShape">
              <a:avLst/>
            </a:prstTxWarp>
          </a:bodyPr>
          <a:lstStyle>
            <a:lvl1pPr algn="r" defTabSz="827088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sz="900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32454" y="9404169"/>
            <a:ext cx="2963657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b" anchorCtr="0" compatLnSpc="1">
            <a:prstTxWarp prst="textNoShape">
              <a:avLst/>
            </a:prstTxWarp>
          </a:bodyPr>
          <a:lstStyle>
            <a:lvl1pPr defTabSz="827088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sz="900" i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9423" y="9404169"/>
            <a:ext cx="2960706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b" anchorCtr="0" compatLnSpc="1">
            <a:prstTxWarp prst="textNoShape">
              <a:avLst/>
            </a:prstTxWarp>
          </a:bodyPr>
          <a:lstStyle>
            <a:lvl1pPr algn="r" defTabSz="827088" ea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sz="900" i="1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0A6DFF3E-4D01-4EB8-8FF9-CFAA1086CF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32454" y="6530"/>
            <a:ext cx="2963657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t" anchorCtr="0" compatLnSpc="1">
            <a:prstTxWarp prst="textNoShape">
              <a:avLst/>
            </a:prstTxWarp>
          </a:bodyPr>
          <a:lstStyle>
            <a:lvl1pPr defTabSz="827088" eaLnBrk="0" hangingPunct="0">
              <a:spcBef>
                <a:spcPct val="0"/>
              </a:spcBef>
              <a:buClrTx/>
              <a:buSzTx/>
              <a:buFontTx/>
              <a:buNone/>
              <a:defRPr sz="9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9423" y="6530"/>
            <a:ext cx="2960706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t" anchorCtr="0" compatLnSpc="1">
            <a:prstTxWarp prst="textNoShape">
              <a:avLst/>
            </a:prstTxWarp>
          </a:bodyPr>
          <a:lstStyle>
            <a:lvl1pPr algn="r" defTabSz="827088" eaLnBrk="0" hangingPunct="0">
              <a:spcBef>
                <a:spcPct val="0"/>
              </a:spcBef>
              <a:buClrTx/>
              <a:buSzTx/>
              <a:buFontTx/>
              <a:buNone/>
              <a:defRPr sz="9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32454" y="9404169"/>
            <a:ext cx="2963657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b" anchorCtr="0" compatLnSpc="1">
            <a:prstTxWarp prst="textNoShape">
              <a:avLst/>
            </a:prstTxWarp>
          </a:bodyPr>
          <a:lstStyle>
            <a:lvl1pPr defTabSz="827088" eaLnBrk="0" hangingPunct="0">
              <a:spcBef>
                <a:spcPct val="0"/>
              </a:spcBef>
              <a:buClrTx/>
              <a:buSzTx/>
              <a:buFontTx/>
              <a:buNone/>
              <a:defRPr sz="900" i="1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9423" y="9404169"/>
            <a:ext cx="2960706" cy="460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4" tIns="0" rIns="19354" bIns="0" numCol="1" anchor="b" anchorCtr="0" compatLnSpc="1">
            <a:prstTxWarp prst="textNoShape">
              <a:avLst/>
            </a:prstTxWarp>
          </a:bodyPr>
          <a:lstStyle>
            <a:lvl1pPr algn="r" defTabSz="827088" eaLnBrk="0" hangingPunct="0">
              <a:spcBef>
                <a:spcPct val="0"/>
              </a:spcBef>
              <a:buClrTx/>
              <a:buSzTx/>
              <a:buFontTx/>
              <a:buNone/>
              <a:defRPr sz="900" i="1">
                <a:latin typeface="Times New Roman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1C3D2DE7-A80B-4DFD-868E-12316D7DD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66775" y="979488"/>
            <a:ext cx="4984750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7620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2pPr>
    <a:lvl3pPr marL="914400" algn="l" defTabSz="7620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3pPr>
    <a:lvl4pPr marL="1371600" algn="l" defTabSz="7620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4pPr>
    <a:lvl5pPr marL="1828800" algn="l" defTabSz="7620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92BB68-F18A-44C8-B010-F9A914E7EE5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1951" y="4822443"/>
            <a:ext cx="5052862" cy="4567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D3D87F-FAD7-4BD7-B2CA-37E025A0CB1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5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7B14FC-F9AE-4B8C-8802-E2EB580D98C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81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1951" y="4822443"/>
            <a:ext cx="5052862" cy="4567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D3D87F-FAD7-4BD7-B2CA-37E025A0CB1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1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1951" y="4822443"/>
            <a:ext cx="5052862" cy="4567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D3D87F-FAD7-4BD7-B2CA-37E025A0CB1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D4642F-2B1C-4E73-BD07-747CA8756BD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A7C42D-31F0-46FF-B416-D01802E847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9AE2D9-D6A1-493F-A4A3-0114B437E2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53A59-8356-4F63-9188-125C13C98D0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E7F485-8F9C-4D70-8E04-5F52474C29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189F09-99F8-4987-82C8-003CBBF15AF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1951" y="4822443"/>
            <a:ext cx="5052862" cy="4567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D3D87F-FAD7-4BD7-B2CA-37E025A0CB1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63" y="4689843"/>
            <a:ext cx="5437550" cy="444171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763CF7-EBBA-4DEB-8A2F-78E21117D8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642100"/>
            <a:ext cx="9906000" cy="215900"/>
          </a:xfrm>
          <a:prstGeom prst="rect">
            <a:avLst/>
          </a:prstGeom>
          <a:gradFill rotWithShape="0">
            <a:gsLst>
              <a:gs pos="0">
                <a:srgbClr val="102843"/>
              </a:gs>
              <a:gs pos="100000">
                <a:srgbClr val="2A6A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52ADE7"/>
              </a:buClr>
              <a:buFont typeface="Wingdings" panose="05000000000000000000" pitchFamily="2" charset="2"/>
              <a:buNone/>
            </a:pPr>
            <a:endParaRPr lang="de-DE" altLang="en-US" sz="300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9906000" cy="2159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13305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150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</a:pPr>
            <a:endParaRPr lang="de-DE" alt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7850" y="1371600"/>
            <a:ext cx="8750300" cy="1066800"/>
          </a:xfrm>
        </p:spPr>
        <p:txBody>
          <a:bodyPr/>
          <a:lstStyle>
            <a:lvl1pPr>
              <a:defRPr sz="2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7850" y="2438400"/>
            <a:ext cx="8750300" cy="1295400"/>
          </a:xfrm>
        </p:spPr>
        <p:txBody>
          <a:bodyPr/>
          <a:lstStyle>
            <a:lvl1pPr marL="0" indent="0">
              <a:buFont typeface="Wingdings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2" name="Text Box 8">
            <a:extLst>
              <a:ext uri="{FF2B5EF4-FFF2-40B4-BE49-F238E27FC236}">
                <a16:creationId xmlns:a16="http://schemas.microsoft.com/office/drawing/2014/main" id="{93A69E53-A467-83C8-1FFB-A44FFA9421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1012" y="6631940"/>
            <a:ext cx="5408612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de-CH" sz="900" dirty="0">
                <a:solidFill>
                  <a:schemeClr val="bg1"/>
                </a:solidFill>
              </a:rPr>
              <a:t>Technical</a:t>
            </a:r>
            <a:r>
              <a:rPr lang="de-CH" sz="900" baseline="0" dirty="0">
                <a:solidFill>
                  <a:schemeClr val="bg1"/>
                </a:solidFill>
              </a:rPr>
              <a:t> University of Crete</a:t>
            </a:r>
            <a:r>
              <a:rPr lang="de-CH" sz="900" dirty="0">
                <a:solidFill>
                  <a:schemeClr val="bg1"/>
                </a:solidFill>
              </a:rPr>
              <a:t>, Electrica</a:t>
            </a:r>
            <a:r>
              <a:rPr lang="de-CH" sz="900" baseline="0" dirty="0">
                <a:solidFill>
                  <a:schemeClr val="bg1"/>
                </a:solidFill>
              </a:rPr>
              <a:t>l &amp; Computer Engineering</a:t>
            </a:r>
            <a:endParaRPr lang="de-CH" sz="900" dirty="0">
              <a:solidFill>
                <a:schemeClr val="bg1"/>
              </a:solidFill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77A2EEE0-8D51-8483-DCBE-F546A1C29F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0472" y="6627168"/>
            <a:ext cx="321470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de-CH" sz="900" dirty="0">
                <a:solidFill>
                  <a:schemeClr val="bg1"/>
                </a:solidFill>
                <a:ea typeface="+mn-ea"/>
              </a:rPr>
              <a:t>Thrasyvoulos</a:t>
            </a:r>
            <a:r>
              <a:rPr lang="de-CH" sz="900" baseline="0" dirty="0">
                <a:solidFill>
                  <a:schemeClr val="bg1"/>
                </a:solidFill>
                <a:ea typeface="+mn-ea"/>
              </a:rPr>
              <a:t> Spyropoulos</a:t>
            </a:r>
            <a:r>
              <a:rPr lang="de-CH" sz="900" dirty="0">
                <a:solidFill>
                  <a:schemeClr val="bg1"/>
                </a:solidFill>
                <a:ea typeface="+mn-ea"/>
              </a:rPr>
              <a:t> / spyropoulos@tuc.gr</a:t>
            </a:r>
          </a:p>
        </p:txBody>
      </p:sp>
    </p:spTree>
    <p:extLst>
      <p:ext uri="{BB962C8B-B14F-4D97-AF65-F5344CB8AC3E}">
        <p14:creationId xmlns:p14="http://schemas.microsoft.com/office/powerpoint/2010/main" val="3857365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7A903-8B95-4DD8-BD53-81AEEA6BEBB3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810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126288" y="1143000"/>
            <a:ext cx="2187575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61975" y="1143000"/>
            <a:ext cx="6411913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39CA0-2D75-42C9-A116-CC6CFD8BEA66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9793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0F9F45A7-20E4-4D35-A6CF-BCD61B180B95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10714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24A63-7C07-44B5-A450-91F5A6F542C3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11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0"/>
            <a:ext cx="9906000" cy="720725"/>
          </a:xfrm>
          <a:prstGeom prst="rect">
            <a:avLst/>
          </a:prstGeom>
          <a:solidFill>
            <a:srgbClr val="2A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150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mic Sans MS" pitchFamily="66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Ø"/>
              <a:defRPr>
                <a:latin typeface="Comic Sans MS" pitchFamily="66" charset="0"/>
              </a:defRPr>
            </a:lvl1pPr>
            <a:lvl2pPr>
              <a:buClr>
                <a:srgbClr val="C00000"/>
              </a:buClr>
              <a:buFont typeface="Wingdings" pitchFamily="2" charset="2"/>
              <a:buChar char="v"/>
              <a:defRPr>
                <a:latin typeface="Comic Sans MS" pitchFamily="66" charset="0"/>
              </a:defRPr>
            </a:lvl2pPr>
            <a:lvl3pPr>
              <a:defRPr>
                <a:latin typeface="Comic Sans MS" pitchFamily="66" charset="0"/>
              </a:defRPr>
            </a:lvl3pPr>
            <a:lvl4pPr>
              <a:defRPr>
                <a:latin typeface="Comic Sans MS" pitchFamily="66" charset="0"/>
              </a:defRPr>
            </a:lvl4pPr>
            <a:lvl5pPr>
              <a:defRPr>
                <a:latin typeface="Comic Sans MS" pitchFamily="66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47805-532F-4D3E-AE26-5D15632E1E82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C18EA32-B22B-8841-4BC6-5963366725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42100"/>
            <a:ext cx="9906000" cy="215900"/>
          </a:xfrm>
          <a:prstGeom prst="rect">
            <a:avLst/>
          </a:prstGeom>
          <a:gradFill rotWithShape="0">
            <a:gsLst>
              <a:gs pos="0">
                <a:srgbClr val="102843"/>
              </a:gs>
              <a:gs pos="100000">
                <a:srgbClr val="2A6A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52ADE7"/>
              </a:buClr>
              <a:buFont typeface="Wingdings" panose="05000000000000000000" pitchFamily="2" charset="2"/>
              <a:buNone/>
            </a:pPr>
            <a:endParaRPr lang="de-DE" altLang="en-US" sz="30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62A145B-7E9E-6577-160E-2506ADA264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61012" y="6631940"/>
            <a:ext cx="5408612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Tx/>
              <a:buSzTx/>
              <a:buFontTx/>
              <a:buNone/>
            </a:pPr>
            <a:r>
              <a:rPr lang="de-CH" sz="900" dirty="0">
                <a:solidFill>
                  <a:schemeClr val="bg1"/>
                </a:solidFill>
              </a:rPr>
              <a:t>Technical</a:t>
            </a:r>
            <a:r>
              <a:rPr lang="de-CH" sz="900" baseline="0" dirty="0">
                <a:solidFill>
                  <a:schemeClr val="bg1"/>
                </a:solidFill>
              </a:rPr>
              <a:t> University of Crete</a:t>
            </a:r>
            <a:r>
              <a:rPr lang="de-CH" sz="900" dirty="0">
                <a:solidFill>
                  <a:schemeClr val="bg1"/>
                </a:solidFill>
              </a:rPr>
              <a:t>, Electrica</a:t>
            </a:r>
            <a:r>
              <a:rPr lang="de-CH" sz="900" baseline="0" dirty="0">
                <a:solidFill>
                  <a:schemeClr val="bg1"/>
                </a:solidFill>
              </a:rPr>
              <a:t>l &amp; Computer Engineering</a:t>
            </a:r>
            <a:endParaRPr lang="de-CH" sz="900" dirty="0">
              <a:solidFill>
                <a:schemeClr val="bg1"/>
              </a:solidFill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3CB9D438-08E6-41E0-FC8C-0A10B1B8BC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0472" y="6627168"/>
            <a:ext cx="321470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de-CH" sz="900" dirty="0">
                <a:solidFill>
                  <a:schemeClr val="bg1"/>
                </a:solidFill>
                <a:ea typeface="+mn-ea"/>
              </a:rPr>
              <a:t>Thrasyvoulos</a:t>
            </a:r>
            <a:r>
              <a:rPr lang="de-CH" sz="900" baseline="0" dirty="0">
                <a:solidFill>
                  <a:schemeClr val="bg1"/>
                </a:solidFill>
                <a:ea typeface="+mn-ea"/>
              </a:rPr>
              <a:t> Spyropoulos</a:t>
            </a:r>
            <a:r>
              <a:rPr lang="de-CH" sz="900" dirty="0">
                <a:solidFill>
                  <a:schemeClr val="bg1"/>
                </a:solidFill>
                <a:ea typeface="+mn-ea"/>
              </a:rPr>
              <a:t> / spyropoulos@tuc.gr</a:t>
            </a:r>
          </a:p>
        </p:txBody>
      </p:sp>
    </p:spTree>
    <p:extLst>
      <p:ext uri="{BB962C8B-B14F-4D97-AF65-F5344CB8AC3E}">
        <p14:creationId xmlns:p14="http://schemas.microsoft.com/office/powerpoint/2010/main" val="725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96346-FC45-4FB6-B75E-8B8A9356590B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61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69913" y="1773238"/>
            <a:ext cx="4295775" cy="4627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18088" y="1773238"/>
            <a:ext cx="4295775" cy="4627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A7E3C-5CC2-4823-91D4-96C346BB6123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43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9556C-D055-45C8-AB6A-F9E8B94BF2B4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836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8604B5-ABD4-4B46-9323-2A6C77D8C60E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611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64C12-43E4-4458-8E9C-52A7DF9EFDED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167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C6BB0-ED23-4AB8-9451-6607EAC5D01F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296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2CB08-3E8D-4C6F-ABB3-AD963F3E93AA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548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577850" y="371475"/>
            <a:ext cx="842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52ADE7"/>
              </a:buClr>
              <a:buFont typeface="Wingdings" panose="05000000000000000000" pitchFamily="2" charset="2"/>
              <a:buNone/>
            </a:pPr>
            <a:endParaRPr lang="de-DE" altLang="en-US" sz="3200" b="1">
              <a:solidFill>
                <a:srgbClr val="2A6AB3"/>
              </a:solidFill>
            </a:endParaRP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1975" y="142875"/>
            <a:ext cx="8750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alpha val="75000"/>
              </a:schemeClr>
            </a:glo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904875"/>
            <a:ext cx="87439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en-US"/>
              <a:t>Mastertextformat bearbeiten</a:t>
            </a:r>
          </a:p>
          <a:p>
            <a:pPr lvl="1"/>
            <a:r>
              <a:rPr lang="de-CH" altLang="en-US"/>
              <a:t>Zweite Ebene</a:t>
            </a:r>
          </a:p>
          <a:p>
            <a:pPr lvl="2"/>
            <a:r>
              <a:rPr lang="de-CH" altLang="en-US"/>
              <a:t>Dritte Ebene</a:t>
            </a:r>
          </a:p>
          <a:p>
            <a:pPr lvl="3"/>
            <a:r>
              <a:rPr lang="de-CH" altLang="en-US"/>
              <a:t>Vierte Ebene</a:t>
            </a:r>
          </a:p>
          <a:p>
            <a:pPr lvl="4"/>
            <a:r>
              <a:rPr lang="de-CH" altLang="en-US"/>
              <a:t>Fünfte Ebene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6642100"/>
            <a:ext cx="9906000" cy="215900"/>
          </a:xfrm>
          <a:prstGeom prst="rect">
            <a:avLst/>
          </a:prstGeom>
          <a:gradFill rotWithShape="0">
            <a:gsLst>
              <a:gs pos="0">
                <a:srgbClr val="102843"/>
              </a:gs>
              <a:gs pos="100000">
                <a:srgbClr val="2A6A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52ADE7"/>
              </a:buClr>
              <a:buFont typeface="Wingdings" panose="05000000000000000000" pitchFamily="2" charset="2"/>
              <a:buNone/>
            </a:pPr>
            <a:endParaRPr lang="de-DE" altLang="en-US" sz="3000"/>
          </a:p>
        </p:txBody>
      </p:sp>
      <p:sp>
        <p:nvSpPr>
          <p:cNvPr id="131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2963" y="6632575"/>
            <a:ext cx="8255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4400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900">
                <a:solidFill>
                  <a:schemeClr val="bg1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963A131-ED98-4A55-A952-AFDF7BC8E0BF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57188" y="6634163"/>
            <a:ext cx="30765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de-CH" altLang="en-US" sz="900">
                <a:solidFill>
                  <a:schemeClr val="bg1"/>
                </a:solidFill>
              </a:rPr>
              <a:t>Thrasyvoulos Spyropoulos / spyropou@eurecom.fr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2667000" y="6642100"/>
            <a:ext cx="54086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900">
                <a:solidFill>
                  <a:schemeClr val="bg1"/>
                </a:solidFill>
              </a:rPr>
              <a:t>Eurecom, Sophia-Antipolis</a:t>
            </a:r>
            <a:endParaRPr lang="de-CH" altLang="en-US" sz="900">
              <a:solidFill>
                <a:schemeClr val="bg1"/>
              </a:solidFill>
            </a:endParaRPr>
          </a:p>
        </p:txBody>
      </p:sp>
      <p:pic>
        <p:nvPicPr>
          <p:cNvPr id="1033" name="Picture 10" descr="ethlogo_whit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7000"/>
            <a:ext cx="1941513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86" r:id="rId3"/>
    <p:sldLayoutId id="2147483787" r:id="rId4"/>
    <p:sldLayoutId id="2147483788" r:id="rId5"/>
    <p:sldLayoutId id="2147483789" r:id="rId6"/>
    <p:sldLayoutId id="2147483796" r:id="rId7"/>
    <p:sldLayoutId id="2147483790" r:id="rId8"/>
    <p:sldLayoutId id="2147483791" r:id="rId9"/>
    <p:sldLayoutId id="2147483792" r:id="rId10"/>
    <p:sldLayoutId id="2147483793" r:id="rId11"/>
    <p:sldLayoutId id="2147483797" r:id="rId12"/>
    <p:sldLayoutId id="2147483798" r:id="rId13"/>
  </p:sldLayoutIdLst>
  <p:hf hdr="0" ftr="0" dt="0"/>
  <p:txStyles>
    <p:titleStyle>
      <a:lvl1pPr algn="l" rtl="0" fontAlgn="base">
        <a:lnSpc>
          <a:spcPts val="3800"/>
        </a:lnSpc>
        <a:spcBef>
          <a:spcPct val="0"/>
        </a:spcBef>
        <a:spcAft>
          <a:spcPct val="0"/>
        </a:spcAft>
        <a:defRPr sz="3000" b="1">
          <a:solidFill>
            <a:srgbClr val="2A6AB3"/>
          </a:solidFill>
          <a:effectLst>
            <a:reflection stA="0" endPos="0" dir="5400000" sy="-100000" algn="bl" rotWithShape="0"/>
          </a:effectLst>
          <a:latin typeface="+mj-lt"/>
          <a:ea typeface="ＭＳ Ｐゴシック" charset="-128"/>
          <a:cs typeface="ＭＳ Ｐゴシック" charset="-128"/>
        </a:defRPr>
      </a:lvl1pPr>
      <a:lvl2pPr algn="l" rtl="0" fontAlgn="base">
        <a:lnSpc>
          <a:spcPts val="3800"/>
        </a:lnSpc>
        <a:spcBef>
          <a:spcPct val="0"/>
        </a:spcBef>
        <a:spcAft>
          <a:spcPct val="0"/>
        </a:spcAft>
        <a:defRPr sz="3000" b="1">
          <a:solidFill>
            <a:srgbClr val="2A6AB3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fontAlgn="base">
        <a:lnSpc>
          <a:spcPts val="3800"/>
        </a:lnSpc>
        <a:spcBef>
          <a:spcPct val="0"/>
        </a:spcBef>
        <a:spcAft>
          <a:spcPct val="0"/>
        </a:spcAft>
        <a:defRPr sz="3000" b="1">
          <a:solidFill>
            <a:srgbClr val="2A6AB3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fontAlgn="base">
        <a:lnSpc>
          <a:spcPts val="3800"/>
        </a:lnSpc>
        <a:spcBef>
          <a:spcPct val="0"/>
        </a:spcBef>
        <a:spcAft>
          <a:spcPct val="0"/>
        </a:spcAft>
        <a:defRPr sz="3000" b="1">
          <a:solidFill>
            <a:srgbClr val="2A6AB3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fontAlgn="base">
        <a:lnSpc>
          <a:spcPts val="3800"/>
        </a:lnSpc>
        <a:spcBef>
          <a:spcPct val="0"/>
        </a:spcBef>
        <a:spcAft>
          <a:spcPct val="0"/>
        </a:spcAft>
        <a:defRPr sz="3000" b="1">
          <a:solidFill>
            <a:srgbClr val="2A6AB3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6pPr>
      <a:lvl7pPr marL="914400"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7pPr>
      <a:lvl8pPr marL="1371600"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8pPr>
      <a:lvl9pPr marL="1828800"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2A6AB3"/>
        </a:buClr>
        <a:buSzPct val="11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-"/>
        <a:defRPr sz="17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SzPct val="60000"/>
        <a:buChar char="º"/>
        <a:defRPr sz="14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Char char="º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Char char="º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Char char="º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Char char="º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jpe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Q: What is “optimization” broadly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dirty="0"/>
              <a:t>A: Any problem that has the following “ingredients”:</a:t>
            </a:r>
          </a:p>
          <a:p>
            <a:pPr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A goal to (best!) achieve </a:t>
            </a:r>
            <a:r>
              <a:rPr lang="en-US" dirty="0">
                <a:sym typeface="Wingdings" panose="05000000000000000000" pitchFamily="2" charset="2"/>
              </a:rPr>
              <a:t> this is the “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objective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/>
              <a:t>Some choices to be made towards that goal </a:t>
            </a:r>
            <a:r>
              <a:rPr lang="en-US" dirty="0">
                <a:sym typeface="Wingdings" panose="05000000000000000000" pitchFamily="2" charset="2"/>
              </a:rPr>
              <a:t> these are the “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control variables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>
                <a:sym typeface="Wingdings" panose="05000000000000000000" pitchFamily="2" charset="2"/>
              </a:rPr>
              <a:t>Some restrictions on the possible choices  these are the “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constraints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u="sng" dirty="0">
                <a:solidFill>
                  <a:srgbClr val="C00000"/>
                </a:solidFill>
                <a:sym typeface="Wingdings" panose="05000000000000000000" pitchFamily="2" charset="2"/>
              </a:rPr>
              <a:t>Key: Identifying these 3 correctly is often half the task!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FB4B50-7D90-4E2E-80C6-9E6583601D86}" type="slidenum">
              <a:rPr lang="de-CH" smtClean="0"/>
              <a:pPr>
                <a:defRPr/>
              </a:pPr>
              <a:t>1</a:t>
            </a:fld>
            <a:endParaRPr lang="de-CH"/>
          </a:p>
          <a:p>
            <a:pPr>
              <a:defRPr/>
            </a:pPr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Optimization Problem (“QP”)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𝑐𝑇</m:t>
                          </m:r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𝑥𝑇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is generally a 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 variables: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 baseline="-2500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Single variable: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baseline="30000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−3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+2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Two variables: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baseline="-25000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=2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−4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−3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baseline="-25000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baseline="-25000" smtClean="0">
                        <a:latin typeface="Cambria Math"/>
                      </a:rPr>
                      <m:t>2</m:t>
                    </m:r>
                  </m:oMath>
                </a14:m>
                <a:endParaRPr lang="en-US" b="0" baseline="-25000" dirty="0"/>
              </a:p>
              <a:p>
                <a:r>
                  <a:rPr lang="en-US" dirty="0"/>
                  <a:t>Add constraints: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baseline="-25000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baseline="-25000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≥1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 baseline="-25000">
                        <a:latin typeface="Cambria Math"/>
                      </a:rPr>
                      <m:t>2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10</m:t>
                    </m:r>
                  </m:oMath>
                </a14:m>
                <a:r>
                  <a:rPr lang="en-US" dirty="0"/>
                  <a:t> (“box” constraints)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0, 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 baseline="-2500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 baseline="-2500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 (“simplex” constraint)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r>
                      <a:rPr lang="en-US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dirty="0"/>
                  <a:t> (the two variables lie on a circle)</a:t>
                </a:r>
              </a:p>
              <a:p>
                <a:r>
                  <a:rPr lang="en-US" dirty="0"/>
                  <a:t>This class of problems can be very easy or very hard to solve, depending on the properties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/>
                      </a:rPr>
                      <m:t>𝑄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and the constraints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10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28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Portfolio Optimization (Quadratic Program)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569913" y="2924943"/>
            <a:ext cx="8743950" cy="3504431"/>
          </a:xfrm>
          <a:blipFill>
            <a:blip r:embed="rId3"/>
            <a:stretch>
              <a:fillRect l="-2160" t="-3130"/>
            </a:stretch>
          </a:blipFill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3528D-4201-48A7-AF66-974598E28589}" type="slidenum">
              <a:rPr lang="de-CH" smtClean="0"/>
              <a:pPr>
                <a:defRPr/>
              </a:pPr>
              <a:t>11</a:t>
            </a:fld>
            <a:endParaRPr lang="de-CH"/>
          </a:p>
          <a:p>
            <a:pPr>
              <a:defRPr/>
            </a:pPr>
            <a:endParaRPr lang="de-CH"/>
          </a:p>
        </p:txBody>
      </p:sp>
      <p:pic>
        <p:nvPicPr>
          <p:cNvPr id="3737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981075"/>
            <a:ext cx="39624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11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(Quadratic Program)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baseline="30000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r>
                  <a:rPr lang="en-US" b="0" dirty="0"/>
                  <a:t>Your data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b="0" dirty="0"/>
                  <a:t> samples)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baseline="-25000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:feature values of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𝑦</m:t>
                    </m:r>
                    <m:r>
                      <a:rPr lang="en-US" b="0" i="1" baseline="-25000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 value for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ea typeface="Cambria Math"/>
                  </a:rPr>
                  <a:t>The regression variables: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b="0" i="0" baseline="-2500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 (“importance” of feature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b="0" i="1" baseline="-25000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  <m:r>
                              <a:rPr lang="en-US" b="0" i="1" baseline="-25000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 baseline="-2500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baseline="-25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  <m:r>
                                      <a:rPr lang="en-US" b="0" i="1" baseline="-25000" smtClean="0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  <m:r>
                                      <a:rPr lang="en-US" b="0" i="1" baseline="-25000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(linear regression)</a:t>
                </a:r>
              </a:p>
              <a:p>
                <a:pPr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dirty="0"/>
                  <a:t>“Lasso” algorithm: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 baseline="-2500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𝜆</m:t>
                    </m:r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</m:d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baseline="-25000" dirty="0"/>
              </a:p>
              <a:p>
                <a:pPr lvl="1"/>
                <a:r>
                  <a:rPr lang="en-US" dirty="0"/>
                  <a:t>Regression with “L1 (norm) </a:t>
                </a:r>
                <a:r>
                  <a:rPr lang="en-US" dirty="0" err="1">
                    <a:solidFill>
                      <a:srgbClr val="C00000"/>
                    </a:solidFill>
                  </a:rPr>
                  <a:t>regularizer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Quadratic? Solvable? Why the added term?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9913" y="836712"/>
                <a:ext cx="8743950" cy="5524500"/>
              </a:xfrm>
              <a:blipFill>
                <a:blip r:embed="rId3"/>
                <a:stretch>
                  <a:fillRect l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12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97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0" y="820384"/>
            <a:ext cx="6210300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Optimal caching of chunks for pre-fetched video streaming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6800" y="3858275"/>
                <a:ext cx="9097063" cy="2571099"/>
              </a:xfrm>
            </p:spPr>
            <p:txBody>
              <a:bodyPr/>
              <a:lstStyle/>
              <a:p>
                <a:pPr>
                  <a:buClr>
                    <a:srgbClr val="C00000"/>
                  </a:buClr>
                  <a:buSzPct val="85000"/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/>
                  <a:t>: number of caches</a:t>
                </a:r>
              </a:p>
              <a:p>
                <a:pPr>
                  <a:buClr>
                    <a:srgbClr val="C00000"/>
                  </a:buClr>
                  <a:buSzPct val="85000"/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C00000"/>
                    </a:solidFill>
                  </a:rPr>
                  <a:t>capacity</a:t>
                </a:r>
                <a:r>
                  <a:rPr lang="en-US" dirty="0"/>
                  <a:t> of each cache </a:t>
                </a:r>
              </a:p>
              <a:p>
                <a:pPr>
                  <a:buClr>
                    <a:srgbClr val="C00000"/>
                  </a:buClr>
                  <a:buSzPct val="85000"/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l-GR" i="1" dirty="0">
                        <a:latin typeface="Cambria Math"/>
                      </a:rPr>
                      <m:t>𝜑</m:t>
                    </m:r>
                    <m:r>
                      <a:rPr lang="en-US" i="1" baseline="-25000" dirty="0" err="1">
                        <a:latin typeface="Cambria Math"/>
                      </a:rPr>
                      <m:t>𝑖𝑗</m:t>
                    </m:r>
                    <m:r>
                      <a:rPr lang="en-US" i="1" baseline="-25000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C00000"/>
                    </a:solidFill>
                  </a:rPr>
                  <a:t>popularity</a:t>
                </a:r>
                <a:r>
                  <a:rPr lang="en-US" dirty="0"/>
                  <a:t> of chunk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 of content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Clr>
                    <a:srgbClr val="C00000"/>
                  </a:buClr>
                  <a:buSzPct val="85000"/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𝑇</m:t>
                    </m:r>
                    <m:r>
                      <a:rPr lang="en-US" i="1" baseline="-25000" dirty="0" err="1">
                        <a:latin typeface="Cambria Math"/>
                      </a:rPr>
                      <m:t>𝑖𝑗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playout </a:t>
                </a:r>
                <a:r>
                  <a:rPr lang="en-US" dirty="0">
                    <a:solidFill>
                      <a:srgbClr val="C00000"/>
                    </a:solidFill>
                  </a:rPr>
                  <a:t>deadline</a:t>
                </a:r>
                <a:r>
                  <a:rPr lang="en-US" dirty="0"/>
                  <a:t> for chunk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 of content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:pPr>
                  <a:buClr>
                    <a:srgbClr val="C00000"/>
                  </a:buClr>
                  <a:buSzPct val="85000"/>
                  <a:buFont typeface="Wingdings" panose="05000000000000000000" pitchFamily="2" charset="2"/>
                  <a:buChar char="v"/>
                </a:pPr>
                <a:r>
                  <a:rPr lang="en-US" dirty="0"/>
                  <a:t>ctrl. variables: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/>
                      </a:rPr>
                      <m:t>𝑥</m:t>
                    </m:r>
                    <m:r>
                      <a:rPr lang="en-US" i="1" baseline="-25000" dirty="0" err="1">
                        <a:solidFill>
                          <a:srgbClr val="C00000"/>
                        </a:solidFill>
                        <a:latin typeface="Cambria Math"/>
                      </a:rPr>
                      <m:t>𝑖𝑗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= # of caches storing chunk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 of content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800" y="3858275"/>
                <a:ext cx="9097063" cy="2571099"/>
              </a:xfrm>
              <a:blipFill>
                <a:blip r:embed="rId4"/>
                <a:stretch>
                  <a:fillRect l="-1609" t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13</a:t>
            </a:fld>
            <a:endParaRPr lang="de-CH"/>
          </a:p>
          <a:p>
            <a:pPr>
              <a:defRPr/>
            </a:pPr>
            <a:endParaRPr lang="de-CH"/>
          </a:p>
        </p:txBody>
      </p:sp>
      <p:grpSp>
        <p:nvGrpSpPr>
          <p:cNvPr id="8" name="Group 7"/>
          <p:cNvGrpSpPr/>
          <p:nvPr/>
        </p:nvGrpSpPr>
        <p:grpSpPr>
          <a:xfrm>
            <a:off x="4672793" y="1139016"/>
            <a:ext cx="4248471" cy="2324583"/>
            <a:chOff x="683568" y="4272769"/>
            <a:chExt cx="4248471" cy="2324583"/>
          </a:xfrm>
        </p:grpSpPr>
        <p:sp>
          <p:nvSpPr>
            <p:cNvPr id="9" name="Rettangolo 3"/>
            <p:cNvSpPr/>
            <p:nvPr/>
          </p:nvSpPr>
          <p:spPr>
            <a:xfrm>
              <a:off x="683568" y="4272769"/>
              <a:ext cx="4248471" cy="2324583"/>
            </a:xfrm>
            <a:prstGeom prst="rect">
              <a:avLst/>
            </a:prstGeom>
            <a:solidFill>
              <a:srgbClr val="F6F9F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spcBef>
                  <a:spcPct val="20000"/>
                </a:spcBef>
                <a:defRPr/>
              </a:pPr>
              <a:endParaRPr lang="it-IT" b="0" dirty="0">
                <a:solidFill>
                  <a:schemeClr val="tx1"/>
                </a:solidFill>
                <a:latin typeface="Cambria Math"/>
                <a:cs typeface="Sawasdee" pitchFamily="2" charset="-34"/>
              </a:endParaRPr>
            </a:p>
            <a:p>
              <a:pPr lvl="1">
                <a:spcBef>
                  <a:spcPct val="20000"/>
                </a:spcBef>
                <a:defRPr/>
              </a:pPr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2"/>
                <p:cNvSpPr txBox="1"/>
                <p:nvPr/>
              </p:nvSpPr>
              <p:spPr>
                <a:xfrm>
                  <a:off x="899591" y="4450688"/>
                  <a:ext cx="3141245" cy="10303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awasdee" pitchFamily="2" charset="-34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  <a:cs typeface="Sawasdee" pitchFamily="2" charset="-34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Sawasdee" pitchFamily="2" charset="-34"/>
                              </a:rPr>
                              <m:t>𝒙</m:t>
                            </m:r>
                            <m:r>
                              <a:rPr lang="en-US" sz="2400" b="1" i="1" baseline="-25000" smtClean="0">
                                <a:solidFill>
                                  <a:srgbClr val="C00000"/>
                                </a:solidFill>
                                <a:latin typeface="Cambria Math"/>
                                <a:cs typeface="Sawasdee" pitchFamily="2" charset="-34"/>
                              </a:rPr>
                              <m:t>𝒊𝒋</m:t>
                            </m:r>
                          </m:lim>
                        </m:limLow>
                        <m:r>
                          <a:rPr lang="en-US" sz="2400" b="0" i="1" smtClean="0">
                            <a:latin typeface="Cambria Math"/>
                            <a:cs typeface="Sawasdee" pitchFamily="2" charset="-34"/>
                          </a:rPr>
                          <m:t>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Sawasdee" pitchFamily="2" charset="-34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/>
                                <a:cs typeface="Sawasdee" pitchFamily="2" charset="-34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  <a:cs typeface="Sawasdee" pitchFamily="2" charset="-34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/>
                                <a:cs typeface="Sawasdee" pitchFamily="2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awasdee" pitchFamily="2" charset="-34"/>
                                  </a:rPr>
                                </m:ctrlPr>
                              </m:sSubPr>
                              <m:e>
                                <m:r>
                                  <a:rPr lang="en-US" sz="2400">
                                    <a:latin typeface="Cambria Math"/>
                                    <a:cs typeface="Sawasdee" pitchFamily="2" charset="-34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/>
                                    <a:cs typeface="Sawasdee" pitchFamily="2" charset="-34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  <a:cs typeface="Sawasdee" pitchFamily="2" charset="-34"/>
                                  </a:rPr>
                                  <m:t>ij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  <a:cs typeface="Sawasdee" pitchFamily="2" charset="-34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Sawasdee" pitchFamily="2" charset="-34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  <a:cs typeface="Sawasdee" pitchFamily="2" charset="-34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  <a:cs typeface="Sawasdee" pitchFamily="2" charset="-34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𝜆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∙</m:t>
                                </m:r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𝑥</m:t>
                                </m:r>
                                <m:r>
                                  <a:rPr lang="en-US" sz="2400" i="1" baseline="-25000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𝑖𝑗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∙</m:t>
                                </m:r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𝑇𝑖𝑗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it-IT" sz="2400" dirty="0"/>
                </a:p>
              </p:txBody>
            </p:sp>
          </mc:Choice>
          <mc:Fallback xmlns="">
            <p:sp>
              <p:nvSpPr>
                <p:cNvPr id="10" name="CasellaDiTes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1" y="4450688"/>
                  <a:ext cx="3141245" cy="103034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39"/>
                <p:cNvSpPr txBox="1"/>
                <p:nvPr/>
              </p:nvSpPr>
              <p:spPr>
                <a:xfrm>
                  <a:off x="913506" y="5631455"/>
                  <a:ext cx="16979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cs typeface="Sawasdee" pitchFamily="2" charset="-34"/>
                          </a:rPr>
                          <m:t>subject</m:t>
                        </m:r>
                        <m:r>
                          <a:rPr lang="en-US" sz="2400" b="0" i="0" smtClean="0">
                            <a:latin typeface="Cambria Math"/>
                            <a:cs typeface="Sawasdee" pitchFamily="2" charset="-34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  <a:cs typeface="Sawasdee" pitchFamily="2" charset="-34"/>
                          </a:rPr>
                          <m:t>to</m:t>
                        </m:r>
                        <m:r>
                          <a:rPr lang="en-US" sz="2400" b="0" i="0" smtClean="0">
                            <a:latin typeface="Cambria Math"/>
                            <a:cs typeface="Sawasdee" pitchFamily="2" charset="-34"/>
                          </a:rPr>
                          <m:t>: </m:t>
                        </m:r>
                      </m:oMath>
                    </m:oMathPara>
                  </a14:m>
                  <a:endParaRPr lang="it-IT" sz="2400" dirty="0"/>
                </a:p>
              </p:txBody>
            </p:sp>
          </mc:Choice>
          <mc:Fallback xmlns="">
            <p:sp>
              <p:nvSpPr>
                <p:cNvPr id="41" name="CasellaDiTes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06" y="5631455"/>
                  <a:ext cx="1697901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60"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sellaDiTesto 41"/>
                <p:cNvSpPr txBox="1"/>
                <p:nvPr/>
              </p:nvSpPr>
              <p:spPr>
                <a:xfrm>
                  <a:off x="2123728" y="5422989"/>
                  <a:ext cx="2564131" cy="10303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it-IT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it-IT" sz="2400" i="1" smtClean="0">
                                <a:latin typeface="Cambria Math" panose="02040503050406030204" pitchFamily="18" charset="0"/>
                                <a:ea typeface="Cambria Math"/>
                                <a:cs typeface="Sawasdee" pitchFamily="2" charset="-34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/>
                                <a:ea typeface="Cambria Math"/>
                                <a:cs typeface="Sawasdee" pitchFamily="2" charset="-34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  <a:cs typeface="Sawasdee" pitchFamily="2" charset="-34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  <a:cs typeface="Sawasdee" pitchFamily="2" charset="-34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Sawasdee" pitchFamily="2" charset="-34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Cambria Math"/>
                                    <a:cs typeface="Sawasdee" pitchFamily="2" charset="-34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  <m:r>
                          <a:rPr lang="it-IT" sz="2400" i="0" smtClean="0">
                            <a:latin typeface="Cambria Math"/>
                            <a:ea typeface="Cambria Math"/>
                            <a:cs typeface="Sawasdee" pitchFamily="2" charset="-34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  <a:cs typeface="Sawasdee" pitchFamily="2" charset="-34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  <a:cs typeface="Sawasdee" pitchFamily="2" charset="-34"/>
                          </a:rPr>
                          <m:t>∙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  <a:cs typeface="Sawasdee" pitchFamily="2" charset="-34"/>
                          </a:rPr>
                          <m:t>𝐻</m:t>
                        </m:r>
                      </m:oMath>
                    </m:oMathPara>
                  </a14:m>
                  <a:endParaRPr lang="it-IT" sz="2400" dirty="0"/>
                </a:p>
              </p:txBody>
            </p:sp>
          </mc:Choice>
          <mc:Fallback xmlns="">
            <p:sp>
              <p:nvSpPr>
                <p:cNvPr id="44" name="CasellaDiTesto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5422989"/>
                  <a:ext cx="2564131" cy="103034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/>
          <p:cNvSpPr txBox="1"/>
          <p:nvPr/>
        </p:nvSpPr>
        <p:spPr>
          <a:xfrm>
            <a:off x="472742" y="1268760"/>
            <a:ext cx="92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cache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6800" y="2653240"/>
            <a:ext cx="92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cache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3707" y="3172801"/>
            <a:ext cx="92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cache</a:t>
            </a:r>
          </a:p>
        </p:txBody>
      </p:sp>
      <p:pic>
        <p:nvPicPr>
          <p:cNvPr id="23" name="Shape 2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7834" y="2104274"/>
            <a:ext cx="209747" cy="3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34"/>
          <p:cNvSpPr txBox="1"/>
          <p:nvPr/>
        </p:nvSpPr>
        <p:spPr>
          <a:xfrm>
            <a:off x="41989" y="1755532"/>
            <a:ext cx="761438" cy="4599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rgbClr val="7B230B"/>
              </a:buClr>
              <a:buSzPct val="25000"/>
              <a:buFont typeface="Quattrocento Sans"/>
              <a:buNone/>
            </a:pPr>
            <a:r>
              <a:rPr lang="en-US" sz="1800" b="0" dirty="0">
                <a:solidFill>
                  <a:srgbClr val="000000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user</a:t>
            </a:r>
            <a:endParaRPr lang="en-US" sz="2000" b="0" dirty="0">
              <a:solidFill>
                <a:srgbClr val="000000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7919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u="sng" dirty="0"/>
                  <a:t>Past view</a:t>
                </a:r>
                <a:r>
                  <a:rPr lang="en-US" sz="2000" dirty="0"/>
                  <a:t>:</a:t>
                </a:r>
              </a:p>
              <a:p>
                <a:pPr lvl="1"/>
                <a:r>
                  <a:rPr lang="en-US" sz="1800" dirty="0">
                    <a:solidFill>
                      <a:srgbClr val="C00000"/>
                    </a:solidFill>
                  </a:rPr>
                  <a:t>Linear</a:t>
                </a:r>
                <a:r>
                  <a:rPr lang="en-US" sz="1800" dirty="0"/>
                  <a:t> problems: “</a:t>
                </a:r>
                <a:r>
                  <a:rPr lang="en-US" sz="1800" dirty="0">
                    <a:solidFill>
                      <a:srgbClr val="C00000"/>
                    </a:solidFill>
                  </a:rPr>
                  <a:t>easy</a:t>
                </a:r>
                <a:r>
                  <a:rPr lang="en-US" sz="1800" dirty="0"/>
                  <a:t>” to solve</a:t>
                </a:r>
              </a:p>
              <a:p>
                <a:pPr lvl="1"/>
                <a:r>
                  <a:rPr lang="en-US" sz="1800" dirty="0">
                    <a:solidFill>
                      <a:srgbClr val="C00000"/>
                    </a:solidFill>
                  </a:rPr>
                  <a:t>Non-linear</a:t>
                </a:r>
                <a:r>
                  <a:rPr lang="en-US" sz="1800" dirty="0"/>
                  <a:t> problems: “</a:t>
                </a:r>
                <a:r>
                  <a:rPr lang="en-US" sz="1800" dirty="0">
                    <a:solidFill>
                      <a:srgbClr val="C00000"/>
                    </a:solidFill>
                  </a:rPr>
                  <a:t>hard</a:t>
                </a:r>
                <a:r>
                  <a:rPr lang="en-US" sz="1800" dirty="0"/>
                  <a:t>”</a:t>
                </a:r>
              </a:p>
              <a:p>
                <a:pPr marL="0" indent="0">
                  <a:buNone/>
                </a:pPr>
                <a:r>
                  <a:rPr lang="en-US" sz="2000" dirty="0"/>
                  <a:t>Q: What is “easy” vs “hard”?</a:t>
                </a:r>
              </a:p>
              <a:p>
                <a:pPr marL="0" indent="0">
                  <a:buNone/>
                </a:pPr>
                <a:r>
                  <a:rPr lang="en-US" sz="2000" dirty="0"/>
                  <a:t>A: Complexity theory terms:</a:t>
                </a:r>
              </a:p>
              <a:p>
                <a:pPr lvl="1"/>
                <a:r>
                  <a:rPr lang="en-US" sz="1800" dirty="0"/>
                  <a:t>easy: (roughly) number of iterations to get within 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latin typeface="Cambria Math"/>
                      </a:rPr>
                      <m:t>𝜀</m:t>
                    </m:r>
                  </m:oMath>
                </a14:m>
                <a:r>
                  <a:rPr lang="en-US" sz="1800" dirty="0"/>
                  <a:t> of optimal is polynomial in problem size and/or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1/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lvl="1"/>
                <a:r>
                  <a:rPr lang="en-US" sz="1800" dirty="0"/>
                  <a:t>hard: no </a:t>
                </a:r>
                <a:r>
                  <a:rPr lang="en-US" sz="1800" dirty="0">
                    <a:solidFill>
                      <a:srgbClr val="C00000"/>
                    </a:solidFill>
                  </a:rPr>
                  <a:t>guarantees</a:t>
                </a:r>
                <a:r>
                  <a:rPr lang="en-US" sz="1800" dirty="0"/>
                  <a:t> to find optimal solution before you graduate</a:t>
                </a:r>
              </a:p>
              <a:p>
                <a:endParaRPr lang="en-US" sz="2000" dirty="0"/>
              </a:p>
              <a:p>
                <a:r>
                  <a:rPr lang="en-US" sz="2000" u="sng" dirty="0"/>
                  <a:t>Current view</a:t>
                </a:r>
                <a:r>
                  <a:rPr lang="en-US" sz="2000" dirty="0"/>
                  <a:t>: “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the great watershed in optimization is </a:t>
                </a:r>
                <a:r>
                  <a:rPr lang="en-US" sz="2000" i="1" dirty="0"/>
                  <a:t>not between linearity and non-linearity, but </a:t>
                </a:r>
                <a:r>
                  <a:rPr lang="en-US" sz="2000" i="1" dirty="0">
                    <a:solidFill>
                      <a:srgbClr val="C00000"/>
                    </a:solidFill>
                  </a:rPr>
                  <a:t>between convexity and non-convexity</a:t>
                </a:r>
                <a:r>
                  <a:rPr lang="en-US" sz="2000" dirty="0"/>
                  <a:t>” </a:t>
                </a:r>
                <a:r>
                  <a:rPr lang="en-US" sz="1600" dirty="0"/>
                  <a:t>[Terry Rockafellar’93]</a:t>
                </a:r>
              </a:p>
              <a:p>
                <a:pPr lvl="1"/>
                <a:r>
                  <a:rPr lang="en-US" sz="1600" dirty="0"/>
                  <a:t>Formalized by the soviets (</a:t>
                </a:r>
                <a:r>
                  <a:rPr lang="en-US" sz="1600" dirty="0" err="1"/>
                  <a:t>Nemirovski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Yudin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Nesterov</a:t>
                </a:r>
                <a:r>
                  <a:rPr lang="en-US" sz="1600" dirty="0"/>
                  <a:t>,…)</a:t>
                </a:r>
              </a:p>
              <a:p>
                <a:pPr lvl="1"/>
                <a:r>
                  <a:rPr lang="en-US" sz="1600" dirty="0"/>
                  <a:t>We can solve any convex optimization problem in reasonable time! </a:t>
                </a:r>
              </a:p>
              <a:p>
                <a:pPr lvl="1"/>
                <a:r>
                  <a:rPr lang="en-US" sz="1600" dirty="0"/>
                  <a:t>Still huge differences in practice between algorithms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u="sng" dirty="0"/>
                  <a:t>Future view(?):</a:t>
                </a:r>
                <a:r>
                  <a:rPr lang="en-US" sz="2000" dirty="0"/>
                  <a:t> the hardness of non-convexity currently challenged by the success of (deep) neural networks </a:t>
                </a:r>
                <a:r>
                  <a:rPr lang="en-US" sz="2000" dirty="0">
                    <a:sym typeface="Wingdings" panose="05000000000000000000" pitchFamily="2" charset="2"/>
                  </a:rPr>
                  <a:t> are highly non-convex…</a:t>
                </a:r>
                <a:endParaRPr lang="en-US" u="sng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2" t="-1544" r="-2230" b="-6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14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3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problem “convex” though?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():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𝑜𝑏𝑗𝑒𝑐𝑡𝑖𝑣𝑒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b="1" i="1" dirty="0">
                          <a:solidFill>
                            <a:srgbClr val="C0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: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𝑐𝑜𝑛𝑡𝑟𝑜𝑙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𝑣𝑎𝑟𝑖𝑎𝑏𝑙𝑒𝑠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: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𝑑𝑜𝑚𝑎𝑖𝑛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 (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𝑐𝑜𝑛𝑠𝑡𝑟𝑎𝑖𝑛𝑡𝑠</m:t>
                      </m:r>
                      <m:r>
                        <a:rPr lang="en-US" i="1" dirty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Requirement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must be convex (in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Requirement 2: domain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/>
                  <a:t> must be convex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9913" y="908721"/>
                <a:ext cx="8743950" cy="5520654"/>
              </a:xfrm>
              <a:blipFill rotWithShape="1">
                <a:blip r:embed="rId2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15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70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1975" y="142875"/>
            <a:ext cx="8750300" cy="431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913" y="904875"/>
            <a:ext cx="8743950" cy="55245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16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5500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1975" y="142875"/>
            <a:ext cx="8750300" cy="431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913" y="904875"/>
            <a:ext cx="8743950" cy="55245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17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508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1975" y="142875"/>
            <a:ext cx="8750300" cy="431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913" y="904875"/>
            <a:ext cx="8743950" cy="55245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18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731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Optimization everywhere (life examples)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784225"/>
            <a:ext cx="8743950" cy="55245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Can be formulated as optimization problems: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0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Nutrition (what to eat every day/week)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Objective</a:t>
            </a:r>
            <a:r>
              <a:rPr lang="en-US" sz="1800" dirty="0"/>
              <a:t>: maximize happiness (or maximize health)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Control variables</a:t>
            </a:r>
            <a:r>
              <a:rPr lang="en-US" sz="1800" dirty="0"/>
              <a:t>: how much of each (meat, veggies, fruit, etc.)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Constraint(s)</a:t>
            </a:r>
            <a:r>
              <a:rPr lang="en-US" sz="1800" dirty="0"/>
              <a:t>: total cost per day/week</a:t>
            </a:r>
          </a:p>
          <a:p>
            <a:pPr lvl="1">
              <a:defRPr/>
            </a:pPr>
            <a:endParaRPr lang="en-US" sz="1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Investment 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Objective</a:t>
            </a:r>
            <a:r>
              <a:rPr lang="en-US" sz="1800" dirty="0"/>
              <a:t>: maximize (expected?) wealth after X years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Control variables</a:t>
            </a:r>
            <a:r>
              <a:rPr lang="en-US" sz="1800" dirty="0"/>
              <a:t>: amount to invest in different items (stocks, real estate, savings, etc.)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Constraint</a:t>
            </a:r>
            <a:r>
              <a:rPr lang="en-US" sz="1800" dirty="0"/>
              <a:t>: total amount of money I have</a:t>
            </a:r>
          </a:p>
          <a:p>
            <a:pPr lvl="1">
              <a:defRPr/>
            </a:pPr>
            <a:endParaRPr lang="en-US" sz="1800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/>
              <a:t>Packing a bag for a trip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Objectiv</a:t>
            </a:r>
            <a:r>
              <a:rPr lang="en-US" sz="1800" dirty="0"/>
              <a:t>e: maximize the usefulness of clothes packed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Control variables</a:t>
            </a:r>
            <a:r>
              <a:rPr lang="en-US" sz="1800" dirty="0"/>
              <a:t>: whether to take an item or not (binary)</a:t>
            </a:r>
          </a:p>
          <a:p>
            <a:pPr lvl="1">
              <a:defRPr/>
            </a:pPr>
            <a:r>
              <a:rPr lang="en-US" sz="1800" dirty="0">
                <a:solidFill>
                  <a:srgbClr val="C00000"/>
                </a:solidFill>
              </a:rPr>
              <a:t>Constraint</a:t>
            </a:r>
            <a:r>
              <a:rPr lang="en-US" sz="1800" dirty="0"/>
              <a:t>: Size and max weight of bag</a:t>
            </a:r>
          </a:p>
          <a:p>
            <a:pPr lvl="1"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196AB7-4D7F-4C61-ADA0-77BBC69EAB73}" type="slidenum">
              <a:rPr lang="de-CH" smtClean="0"/>
              <a:pPr>
                <a:defRPr/>
              </a:pPr>
              <a:t>2</a:t>
            </a:fld>
            <a:endParaRPr lang="de-CH"/>
          </a:p>
          <a:p>
            <a:pPr>
              <a:defRPr/>
            </a:pPr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Optimization everywhere (technical examples)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904875"/>
            <a:ext cx="4895850" cy="5524500"/>
          </a:xfrm>
        </p:spPr>
        <p:txBody>
          <a:bodyPr/>
          <a:lstStyle/>
          <a:p>
            <a:pPr>
              <a:defRPr/>
            </a:pPr>
            <a:r>
              <a:rPr lang="en-US" dirty="0"/>
              <a:t>Cellular systems (4G, 5G,…)</a:t>
            </a:r>
          </a:p>
          <a:p>
            <a:pPr lvl="1">
              <a:defRPr/>
            </a:pPr>
            <a:r>
              <a:rPr lang="en-US" dirty="0"/>
              <a:t>(MAC) scheduling: assign resource blocks to users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marL="457200" lvl="1" indent="0"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74A88B-5573-48E3-BB20-54D57212241F}" type="slidenum">
              <a:rPr lang="de-CH" smtClean="0"/>
              <a:pPr>
                <a:defRPr/>
              </a:pPr>
              <a:t>3</a:t>
            </a:fld>
            <a:endParaRPr lang="de-CH"/>
          </a:p>
          <a:p>
            <a:pPr>
              <a:defRPr/>
            </a:pPr>
            <a:endParaRPr lang="de-CH"/>
          </a:p>
        </p:txBody>
      </p:sp>
      <p:pic>
        <p:nvPicPr>
          <p:cNvPr id="365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2484438"/>
            <a:ext cx="39338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2133600"/>
            <a:ext cx="5027613" cy="277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16500" y="1270000"/>
            <a:ext cx="4897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buClr>
                <a:srgbClr val="C00000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altLang="en-US" sz="2000">
                <a:latin typeface="Comic Sans MS" panose="030F0702030302020204" pitchFamily="66" charset="0"/>
              </a:rPr>
              <a:t>Slicing: assign (larger) resource blocks to services/tenants</a:t>
            </a:r>
          </a:p>
        </p:txBody>
      </p:sp>
      <p:sp>
        <p:nvSpPr>
          <p:cNvPr id="14344" name="TextBox 5"/>
          <p:cNvSpPr txBox="1">
            <a:spLocks noChangeArrowheads="1"/>
          </p:cNvSpPr>
          <p:nvPr/>
        </p:nvSpPr>
        <p:spPr bwMode="auto">
          <a:xfrm rot="5400000">
            <a:off x="-410368" y="3188494"/>
            <a:ext cx="1439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frequency</a:t>
            </a:r>
          </a:p>
        </p:txBody>
      </p:sp>
      <p:sp>
        <p:nvSpPr>
          <p:cNvPr id="14345" name="TextBox 9"/>
          <p:cNvSpPr txBox="1">
            <a:spLocks noChangeArrowheads="1"/>
          </p:cNvSpPr>
          <p:nvPr/>
        </p:nvSpPr>
        <p:spPr bwMode="auto">
          <a:xfrm>
            <a:off x="2360613" y="4900613"/>
            <a:ext cx="1439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time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15925" y="5316538"/>
            <a:ext cx="64087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buClr>
                <a:srgbClr val="C00000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altLang="en-US" sz="2000">
                <a:solidFill>
                  <a:srgbClr val="C00000"/>
                </a:solidFill>
                <a:latin typeface="Comic Sans MS" panose="030F0702030302020204" pitchFamily="66" charset="0"/>
              </a:rPr>
              <a:t>objective</a:t>
            </a:r>
            <a:r>
              <a:rPr lang="en-US" altLang="en-US" sz="2000">
                <a:latin typeface="Comic Sans MS" panose="030F0702030302020204" pitchFamily="66" charset="0"/>
              </a:rPr>
              <a:t>: spectral efficiency? fairness?</a:t>
            </a:r>
          </a:p>
          <a:p>
            <a:pPr lvl="1" eaLnBrk="1" hangingPunct="1">
              <a:buClr>
                <a:srgbClr val="C00000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altLang="en-US" sz="2000">
                <a:solidFill>
                  <a:srgbClr val="C00000"/>
                </a:solidFill>
                <a:latin typeface="Comic Sans MS" panose="030F0702030302020204" pitchFamily="66" charset="0"/>
              </a:rPr>
              <a:t>control variables</a:t>
            </a:r>
            <a:r>
              <a:rPr lang="en-US" altLang="en-US" sz="2000">
                <a:latin typeface="Comic Sans MS" panose="030F0702030302020204" pitchFamily="66" charset="0"/>
              </a:rPr>
              <a:t>: which user where</a:t>
            </a:r>
          </a:p>
          <a:p>
            <a:pPr lvl="1" eaLnBrk="1" hangingPunct="1">
              <a:buClr>
                <a:srgbClr val="C00000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altLang="en-US" sz="2000">
                <a:solidFill>
                  <a:srgbClr val="C00000"/>
                </a:solidFill>
                <a:latin typeface="Comic Sans MS" panose="030F0702030302020204" pitchFamily="66" charset="0"/>
              </a:rPr>
              <a:t>constraint(s)</a:t>
            </a:r>
            <a:r>
              <a:rPr lang="en-US" altLang="en-US" sz="2000">
                <a:latin typeface="Comic Sans MS" panose="030F0702030302020204" pitchFamily="66" charset="0"/>
              </a:rPr>
              <a:t>: total resource blocks; perf. guarantees to (some) users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92863" y="5300663"/>
            <a:ext cx="36734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buClr>
                <a:srgbClr val="C00000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altLang="en-US" sz="2000">
                <a:latin typeface="Comic Sans MS" panose="030F0702030302020204" pitchFamily="66" charset="0"/>
              </a:rPr>
              <a:t>similar: replace “user” with “service/tenant”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Optimization everywhere (Routing)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69913" y="5445125"/>
            <a:ext cx="8743950" cy="984250"/>
          </a:xfrm>
        </p:spPr>
        <p:txBody>
          <a:bodyPr/>
          <a:lstStyle/>
          <a:p>
            <a:pPr marL="342900" lvl="1" indent="-342900">
              <a:buClr>
                <a:srgbClr val="2A6AB3"/>
              </a:buClr>
              <a:buSzPct val="110000"/>
              <a:buFont typeface="Wingdings" pitchFamily="2" charset="2"/>
              <a:buChar char="Ø"/>
            </a:pP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objective</a:t>
            </a:r>
            <a:r>
              <a:rPr lang="en-US" altLang="en-US">
                <a:ea typeface="ＭＳ Ｐゴシック" panose="020B0600070205080204" pitchFamily="34" charset="-128"/>
              </a:rPr>
              <a:t>: min delay,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variables</a:t>
            </a:r>
            <a:r>
              <a:rPr lang="en-US" altLang="en-US">
                <a:ea typeface="ＭＳ Ｐゴシック" panose="020B0600070205080204" pitchFamily="34" charset="-128"/>
              </a:rPr>
              <a:t>: path, </a:t>
            </a:r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contraint</a:t>
            </a:r>
            <a:r>
              <a:rPr lang="en-US" altLang="en-US">
                <a:ea typeface="ＭＳ Ｐゴシック" panose="020B0600070205080204" pitchFamily="34" charset="-128"/>
              </a:rPr>
              <a:t>: link capacity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03C6C0-BCC3-4E83-9279-2D779582F030}" type="slidenum">
              <a:rPr lang="de-CH" smtClean="0"/>
              <a:pPr>
                <a:defRPr/>
              </a:pPr>
              <a:t>4</a:t>
            </a:fld>
            <a:endParaRPr lang="de-CH"/>
          </a:p>
          <a:p>
            <a:pPr>
              <a:defRPr/>
            </a:pPr>
            <a:endParaRPr lang="de-CH"/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1639888" y="847725"/>
            <a:ext cx="5999162" cy="4165600"/>
            <a:chOff x="1640632" y="836712"/>
            <a:chExt cx="5999095" cy="4165857"/>
          </a:xfrm>
        </p:grpSpPr>
        <p:pic>
          <p:nvPicPr>
            <p:cNvPr id="1639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5071" y="836712"/>
              <a:ext cx="5904656" cy="4165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1" name="Rectangle 4"/>
            <p:cNvSpPr>
              <a:spLocks noChangeArrowheads="1"/>
            </p:cNvSpPr>
            <p:nvPr/>
          </p:nvSpPr>
          <p:spPr bwMode="auto">
            <a:xfrm>
              <a:off x="1640632" y="4293096"/>
              <a:ext cx="1224136" cy="709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15000"/>
                </a:spcBef>
                <a:buClr>
                  <a:srgbClr val="2A6AB3"/>
                </a:buClr>
                <a:buSzPct val="110000"/>
                <a:buFont typeface="Wingdings" panose="05000000000000000000" pitchFamily="2" charset="2"/>
                <a:buNone/>
              </a:pPr>
              <a:endParaRPr lang="en-US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3" y="4868863"/>
            <a:ext cx="9040812" cy="1223962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objective</a:t>
            </a:r>
            <a:r>
              <a:rPr lang="en-US" altLang="en-US">
                <a:ea typeface="ＭＳ Ｐゴシック" panose="020B0600070205080204" pitchFamily="34" charset="-128"/>
              </a:rPr>
              <a:t>: minimize distance to requested (Netflix) content</a:t>
            </a:r>
          </a:p>
          <a:p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variables</a:t>
            </a:r>
            <a:r>
              <a:rPr lang="en-US" altLang="en-US">
                <a:ea typeface="ＭＳ Ｐゴシック" panose="020B0600070205080204" pitchFamily="34" charset="-128"/>
              </a:rPr>
              <a:t>: which content to place where </a:t>
            </a:r>
          </a:p>
          <a:p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constraint</a:t>
            </a:r>
            <a:r>
              <a:rPr lang="en-US" altLang="en-US">
                <a:ea typeface="ＭＳ Ｐゴシック" panose="020B0600070205080204" pitchFamily="34" charset="-128"/>
              </a:rPr>
              <a:t>: cache capacity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ECE4B1-9A30-4A07-B1DC-FCB68955BDF9}" type="slidenum">
              <a:rPr lang="de-CH" smtClean="0"/>
              <a:pPr>
                <a:defRPr/>
              </a:pPr>
              <a:t>5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5575" y="160338"/>
            <a:ext cx="9693969" cy="4318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Optimization everywhere (Content Distribution Networks -CDN)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485" name="AutoShape 2" descr="Image result for data center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0486" name="Group 5"/>
          <p:cNvGrpSpPr>
            <a:grpSpLocks/>
          </p:cNvGrpSpPr>
          <p:nvPr/>
        </p:nvGrpSpPr>
        <p:grpSpPr bwMode="auto">
          <a:xfrm>
            <a:off x="2000250" y="1052513"/>
            <a:ext cx="5689600" cy="3600450"/>
            <a:chOff x="2000672" y="1052736"/>
            <a:chExt cx="5688632" cy="3600400"/>
          </a:xfrm>
        </p:grpSpPr>
        <p:pic>
          <p:nvPicPr>
            <p:cNvPr id="2048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688" y="1052736"/>
              <a:ext cx="5202907" cy="3419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8" name="Rectangle 1"/>
            <p:cNvSpPr>
              <a:spLocks noChangeArrowheads="1"/>
            </p:cNvSpPr>
            <p:nvPr/>
          </p:nvSpPr>
          <p:spPr bwMode="auto">
            <a:xfrm>
              <a:off x="2000672" y="4221088"/>
              <a:ext cx="56886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15000"/>
                </a:spcBef>
                <a:buClr>
                  <a:srgbClr val="2A6AB3"/>
                </a:buClr>
                <a:buSzPct val="110000"/>
                <a:buFont typeface="Wingdings" panose="05000000000000000000" pitchFamily="2" charset="2"/>
                <a:buNone/>
              </a:pP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3" y="4868863"/>
            <a:ext cx="9040812" cy="1223962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obj</a:t>
            </a:r>
            <a:r>
              <a:rPr lang="en-US" altLang="en-US">
                <a:ea typeface="ＭＳ Ｐゴシック" panose="020B0600070205080204" pitchFamily="34" charset="-128"/>
              </a:rPr>
              <a:t>: max. probability to detect intruder, malicious traffic </a:t>
            </a:r>
          </a:p>
          <a:p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variables</a:t>
            </a:r>
            <a:r>
              <a:rPr lang="en-US" altLang="en-US">
                <a:ea typeface="ＭＳ Ｐゴシック" panose="020B0600070205080204" pitchFamily="34" charset="-128"/>
              </a:rPr>
              <a:t>: on which packets to perform DPI</a:t>
            </a:r>
          </a:p>
          <a:p>
            <a:r>
              <a:rPr lang="en-US" altLang="en-US">
                <a:solidFill>
                  <a:srgbClr val="C00000"/>
                </a:solidFill>
                <a:ea typeface="ＭＳ Ｐゴシック" panose="020B0600070205080204" pitchFamily="34" charset="-128"/>
              </a:rPr>
              <a:t>constraints</a:t>
            </a:r>
            <a:r>
              <a:rPr lang="en-US" altLang="en-US">
                <a:ea typeface="ＭＳ Ｐゴシック" panose="020B0600070205080204" pitchFamily="34" charset="-128"/>
              </a:rPr>
              <a:t>: capacity/speed of DPI box (e.g., 1000 pkt/sec)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FDC70D-C886-48C3-9131-709AA53B9D7C}" type="slidenum">
              <a:rPr lang="de-CH" smtClean="0"/>
              <a:pPr>
                <a:defRPr/>
              </a:pPr>
              <a:t>6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5575" y="160338"/>
            <a:ext cx="9693969" cy="4318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Optimization everywhere (Security – Deep Packet Inspection)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2533" name="AutoShape 2" descr="Image result for data center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052513"/>
            <a:ext cx="6477000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1844675"/>
            <a:ext cx="4181475" cy="22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Machine Learning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904875"/>
            <a:ext cx="8743950" cy="1587500"/>
          </a:xfrm>
        </p:spPr>
        <p:txBody>
          <a:bodyPr/>
          <a:lstStyle/>
          <a:p>
            <a:pPr>
              <a:defRPr/>
            </a:pPr>
            <a:r>
              <a:rPr lang="en-US" dirty="0"/>
              <a:t>All ML algorithms solve some optimization problem</a:t>
            </a:r>
          </a:p>
          <a:p>
            <a:pPr lvl="1">
              <a:defRPr/>
            </a:pPr>
            <a:r>
              <a:rPr lang="en-US" dirty="0"/>
              <a:t>Regression, SVM, Clustering, Lasso, Recommendations (Matrix Completion), …</a:t>
            </a:r>
          </a:p>
          <a:p>
            <a:pPr marL="457200" lvl="1" indent="0"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7080C6-4B81-4C5A-A4EF-871CCBD9383A}" type="slidenum">
              <a:rPr lang="de-CH" smtClean="0"/>
              <a:pPr>
                <a:defRPr/>
              </a:pPr>
              <a:t>7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24582" name="AutoShape 2" descr="alexnet network architecture: tensorflow tutor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00063" y="4257675"/>
            <a:ext cx="904081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-128"/>
                <a:cs typeface="ＭＳ Ｐゴシック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-"/>
              <a:defRPr sz="1700">
                <a:solidFill>
                  <a:schemeClr val="tx1"/>
                </a:solidFill>
                <a:latin typeface="Comic Sans MS" pitchFamily="66" charset="0"/>
                <a:ea typeface="ＭＳ Ｐゴシック" charset="-128"/>
                <a:cs typeface="ＭＳ Ｐゴシック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Comic Sans MS" pitchFamily="66" charset="0"/>
                <a:ea typeface="ＭＳ Ｐゴシック" charset="-128"/>
                <a:cs typeface="ＭＳ Ｐゴシック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Char char="º"/>
              <a:defRPr sz="1400">
                <a:solidFill>
                  <a:schemeClr val="tx1"/>
                </a:solidFill>
                <a:latin typeface="Comic Sans MS" pitchFamily="66" charset="0"/>
                <a:ea typeface="ＭＳ Ｐゴシック" charset="-128"/>
                <a:cs typeface="ＭＳ Ｐゴシック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Char char="º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Char char="º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Char char="º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Char char="º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defRPr/>
            </a:pPr>
            <a:r>
              <a:rPr lang="en-US" kern="0" dirty="0">
                <a:solidFill>
                  <a:srgbClr val="C00000"/>
                </a:solidFill>
              </a:rPr>
              <a:t>objective</a:t>
            </a:r>
            <a:r>
              <a:rPr lang="en-US" kern="0" dirty="0"/>
              <a:t>: minimize (image) classification error</a:t>
            </a:r>
          </a:p>
          <a:p>
            <a:pPr lvl="1">
              <a:defRPr/>
            </a:pPr>
            <a:r>
              <a:rPr lang="en-US" kern="0" dirty="0">
                <a:solidFill>
                  <a:srgbClr val="C00000"/>
                </a:solidFill>
              </a:rPr>
              <a:t>variables</a:t>
            </a:r>
            <a:r>
              <a:rPr lang="en-US" kern="0" dirty="0"/>
              <a:t>: neural network weights </a:t>
            </a:r>
          </a:p>
          <a:p>
            <a:pPr lvl="1">
              <a:defRPr/>
            </a:pPr>
            <a:r>
              <a:rPr lang="en-US" kern="0" dirty="0">
                <a:solidFill>
                  <a:srgbClr val="C00000"/>
                </a:solidFill>
              </a:rPr>
              <a:t>constraint</a:t>
            </a:r>
            <a:r>
              <a:rPr lang="en-US" kern="0" dirty="0"/>
              <a:t>: number of non-zero weights (usually “</a:t>
            </a:r>
            <a:r>
              <a:rPr lang="en-US" kern="0" dirty="0" err="1">
                <a:solidFill>
                  <a:srgbClr val="C00000"/>
                </a:solidFill>
              </a:rPr>
              <a:t>regularizer</a:t>
            </a:r>
            <a:r>
              <a:rPr lang="en-US" kern="0" dirty="0"/>
              <a:t>”)</a:t>
            </a:r>
          </a:p>
          <a:p>
            <a:pPr marL="457200" lvl="1" indent="0">
              <a:spcBef>
                <a:spcPts val="2400"/>
              </a:spcBef>
              <a:buFont typeface="Wingdings" pitchFamily="2" charset="2"/>
              <a:buNone/>
              <a:defRPr/>
            </a:pPr>
            <a:r>
              <a:rPr lang="en-US" sz="2400" u="sng" dirty="0">
                <a:solidFill>
                  <a:srgbClr val="C00000"/>
                </a:solidFill>
                <a:sym typeface="Wingdings" panose="05000000000000000000" pitchFamily="2" charset="2"/>
              </a:rPr>
              <a:t>Key: Machine Learning </a:t>
            </a:r>
            <a:r>
              <a:rPr lang="en-US" sz="2400" u="sng" dirty="0">
                <a:sym typeface="Wingdings" panose="05000000000000000000" pitchFamily="2" charset="2"/>
              </a:rPr>
              <a:t>is</a:t>
            </a:r>
            <a:r>
              <a:rPr lang="en-US" sz="2400" u="sng" dirty="0">
                <a:solidFill>
                  <a:srgbClr val="C00000"/>
                </a:solidFill>
                <a:sym typeface="Wingdings" panose="05000000000000000000" pitchFamily="2" charset="2"/>
              </a:rPr>
              <a:t> Optimization </a:t>
            </a:r>
            <a:r>
              <a:rPr lang="en-US" sz="2400" u="sng" dirty="0">
                <a:sym typeface="Wingdings" panose="05000000000000000000" pitchFamily="2" charset="2"/>
              </a:rPr>
              <a:t>(Training) and </a:t>
            </a:r>
            <a:r>
              <a:rPr lang="en-US" sz="2400" u="sng" dirty="0">
                <a:solidFill>
                  <a:srgbClr val="C00000"/>
                </a:solidFill>
                <a:sym typeface="Wingdings" panose="05000000000000000000" pitchFamily="2" charset="2"/>
              </a:rPr>
              <a:t>Statistics </a:t>
            </a:r>
            <a:r>
              <a:rPr lang="en-US" sz="2400" u="sng" dirty="0">
                <a:sym typeface="Wingdings" panose="05000000000000000000" pitchFamily="2" charset="2"/>
              </a:rPr>
              <a:t>(Generalization)</a:t>
            </a:r>
          </a:p>
          <a:p>
            <a:pPr lvl="1">
              <a:defRPr/>
            </a:pPr>
            <a:endParaRPr 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Time to (Re-)learn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():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𝑜𝑏𝑗𝑒𝑐𝑡𝑖𝑣𝑒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: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𝑐𝑜𝑛𝑡𝑟𝑜𝑙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𝑣𝑎𝑟𝑖𝑎𝑏𝑙𝑒𝑠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: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𝑑𝑜𝑚𝑎𝑖𝑛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 (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𝑐𝑜𝑛𝑠𝑡𝑟𝑎𝑖𝑛𝑡𝑠</m:t>
                      </m:r>
                      <m:r>
                        <a:rPr lang="en-US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  <a:p>
                <a:endParaRPr lang="en-US" sz="2000" dirty="0">
                  <a:solidFill>
                    <a:srgbClr val="C00000"/>
                  </a:solidFill>
                </a:endParaRPr>
              </a:p>
              <a:p>
                <a:r>
                  <a:rPr lang="en-US" sz="2000" dirty="0"/>
                  <a:t>This problem has been around forever!</a:t>
                </a:r>
              </a:p>
              <a:p>
                <a:r>
                  <a:rPr lang="en-US" sz="2000" dirty="0"/>
                  <a:t>Isn’t this solved by now? Why bother?? </a:t>
                </a:r>
              </a:p>
              <a:p>
                <a:r>
                  <a:rPr lang="en-US" sz="2000" dirty="0"/>
                  <a:t>Many reasons: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600" dirty="0"/>
                  <a:t>Different algorithms can </a:t>
                </a:r>
                <a:r>
                  <a:rPr lang="en-US" sz="1600" dirty="0">
                    <a:solidFill>
                      <a:srgbClr val="C00000"/>
                    </a:solidFill>
                  </a:rPr>
                  <a:t>perform better or worse </a:t>
                </a:r>
                <a:r>
                  <a:rPr lang="en-US" sz="1600" dirty="0"/>
                  <a:t>for different problems  (sometimes drastically so)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600" dirty="0"/>
                  <a:t>Studying a problem (cellular resource allocation, cloud computing, CDNs, ML)  through an optimization lens can actually give you a </a:t>
                </a:r>
                <a:r>
                  <a:rPr lang="en-US" sz="1600" dirty="0">
                    <a:solidFill>
                      <a:srgbClr val="C00000"/>
                    </a:solidFill>
                  </a:rPr>
                  <a:t>deeper understanding </a:t>
                </a:r>
                <a:r>
                  <a:rPr lang="en-US" sz="1600" dirty="0"/>
                  <a:t>of the task/procedure at hand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600" dirty="0"/>
                  <a:t>Knowledge of optimization can actually help you </a:t>
                </a:r>
                <a:r>
                  <a:rPr lang="en-US" sz="1600" dirty="0">
                    <a:solidFill>
                      <a:srgbClr val="C00000"/>
                    </a:solidFill>
                  </a:rPr>
                  <a:t>re-formulate/modify your problem</a:t>
                </a:r>
                <a:r>
                  <a:rPr lang="en-US" sz="1600" dirty="0"/>
                  <a:t> so that you can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solve more efficiently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600" dirty="0"/>
                  <a:t>Recent rapid developments in Machine Learning (Deep Learning, Big Data, Federated Learning) and other areas (e.g., </a:t>
                </a:r>
                <a:r>
                  <a:rPr lang="en-US" sz="1600" dirty="0" err="1"/>
                  <a:t>cloudification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softwarization</a:t>
                </a:r>
                <a:r>
                  <a:rPr lang="en-US" sz="1600" dirty="0"/>
                  <a:t> of wireless networks) has created a </a:t>
                </a:r>
                <a:r>
                  <a:rPr lang="en-US" sz="1600" dirty="0">
                    <a:solidFill>
                      <a:srgbClr val="C00000"/>
                    </a:solidFill>
                  </a:rPr>
                  <a:t>pressing need to extend knowledge related to: scalable algorithms, online optimization, distributed optimization, approximate/stochastic optimization, non-convex optimization, …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42" r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F24A63-7C07-44B5-A450-91F5A6F542C3}" type="slidenum">
              <a:rPr lang="de-CH" smtClean="0"/>
              <a:pPr>
                <a:defRPr/>
              </a:pPr>
              <a:t>8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735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Linear Optimization Problems (LPs)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2708275"/>
            <a:ext cx="8743950" cy="37211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First introduced by Kantorovich in the late 1930s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Dantzig</a:t>
            </a:r>
            <a:r>
              <a:rPr lang="en-US" altLang="en-US" dirty="0">
                <a:ea typeface="ＭＳ Ｐゴシック" panose="020B0600070205080204" pitchFamily="34" charset="-128"/>
              </a:rPr>
              <a:t> in the 1940s</a:t>
            </a:r>
          </a:p>
          <a:p>
            <a:pPr>
              <a:spcBef>
                <a:spcPts val="1200"/>
              </a:spcBef>
            </a:pPr>
            <a:r>
              <a:rPr lang="en-US" altLang="en-US" dirty="0" err="1">
                <a:ea typeface="ＭＳ Ｐゴシック" panose="020B0600070205080204" pitchFamily="34" charset="-128"/>
              </a:rPr>
              <a:t>Dantzig's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simplex</a:t>
            </a:r>
            <a:r>
              <a:rPr lang="en-US" altLang="en-US" dirty="0">
                <a:ea typeface="ＭＳ Ｐゴシック" panose="020B0600070205080204" pitchFamily="34" charset="-128"/>
              </a:rPr>
              <a:t> algorithm gives a direct (</a:t>
            </a:r>
            <a:r>
              <a:rPr lang="en-US" altLang="en-US" dirty="0" err="1">
                <a:ea typeface="ＭＳ Ｐゴシック" panose="020B0600070205080204" pitchFamily="34" charset="-128"/>
              </a:rPr>
              <a:t>noniterative</a:t>
            </a:r>
            <a:r>
              <a:rPr lang="en-US" altLang="en-US" dirty="0">
                <a:ea typeface="ＭＳ Ｐゴシック" panose="020B0600070205080204" pitchFamily="34" charset="-128"/>
              </a:rPr>
              <a:t>) solver for LPs (later in the course we'll see 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interior point methods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What if variables </a:t>
            </a: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are integer/binary (e.g., bag packing problem)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ILP (integer linear program)  (NP) hard</a:t>
            </a:r>
            <a:endParaRPr lang="en-US" altLang="en-US" baseline="-25000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06728A-3790-496E-944F-FDDEAB474D02}" type="slidenum">
              <a:rPr lang="de-CH" smtClean="0"/>
              <a:pPr>
                <a:defRPr/>
              </a:pPr>
              <a:t>9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38712" y="748376"/>
            <a:ext cx="5328592" cy="1705275"/>
          </a:xfrm>
          <a:prstGeom prst="rect">
            <a:avLst/>
          </a:prstGeom>
          <a:blipFill>
            <a:blip r:embed="rId3"/>
            <a:stretch>
              <a:fillRect t="-2143" b="-392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881063"/>
            <a:ext cx="2808288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 11">
  <a:themeElements>
    <a:clrScheme name="eth_masterfolie_ethkuppe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th_masterfolie_ethkupp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15000"/>
          </a:spcBef>
          <a:spcAft>
            <a:spcPct val="0"/>
          </a:spcAft>
          <a:buClr>
            <a:srgbClr val="2A6AB3"/>
          </a:buClr>
          <a:buSzPct val="110000"/>
          <a:buFont typeface="Wingdings" charset="2"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15000"/>
          </a:spcBef>
          <a:spcAft>
            <a:spcPct val="0"/>
          </a:spcAft>
          <a:buClr>
            <a:srgbClr val="2A6AB3"/>
          </a:buClr>
          <a:buSzPct val="110000"/>
          <a:buFont typeface="Wingdings" charset="2"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th_masterfolie_ethkupp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h_masterfolie_ethkupp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h_masterfolie_ethkupp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h_masterfolie_ethkupp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h_masterfolie_ethkupp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th_masterfolie_ethkupp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h_masterfolie_ethkupp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h_masterfolie_ethkupp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h_masterfolie_ethkupp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h_masterfolie_ethkupp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h_masterfolie_ethkupp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th_masterfolie_ethkupp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11</Template>
  <TotalTime>24033</TotalTime>
  <Pages>14</Pages>
  <Words>1214</Words>
  <Application>Microsoft Office PowerPoint</Application>
  <PresentationFormat>A4 Paper (210x297 mm)</PresentationFormat>
  <Paragraphs>167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Cambria Math</vt:lpstr>
      <vt:lpstr>Comic Sans MS</vt:lpstr>
      <vt:lpstr>Quattrocento Sans</vt:lpstr>
      <vt:lpstr>Times</vt:lpstr>
      <vt:lpstr>Times New Roman</vt:lpstr>
      <vt:lpstr>Wingdings</vt:lpstr>
      <vt:lpstr>Lecture 11</vt:lpstr>
      <vt:lpstr>Q: What is “optimization” broadly</vt:lpstr>
      <vt:lpstr>Optimization everywhere (life examples)</vt:lpstr>
      <vt:lpstr>Optimization everywhere (technical examples)</vt:lpstr>
      <vt:lpstr>Optimization everywhere (Routing)</vt:lpstr>
      <vt:lpstr>Optimization everywhere (Content Distribution Networks -CDN) </vt:lpstr>
      <vt:lpstr>Optimization everywhere (Security – Deep Packet Inspection) </vt:lpstr>
      <vt:lpstr>Machine Learning </vt:lpstr>
      <vt:lpstr>A Good Time to (Re-)learn Optimization</vt:lpstr>
      <vt:lpstr>Linear Optimization Problems (LPs)</vt:lpstr>
      <vt:lpstr>Quadratic Optimization Problem (“QP”)</vt:lpstr>
      <vt:lpstr>Portfolio Optimization (Quadratic Program)</vt:lpstr>
      <vt:lpstr>Regression (Quadratic Program)</vt:lpstr>
      <vt:lpstr>Optimal caching of chunks for pre-fetched video streaming</vt:lpstr>
      <vt:lpstr>Convex Optimization</vt:lpstr>
      <vt:lpstr>What makes a problem “convex” though?</vt:lpstr>
      <vt:lpstr>PowerPoint Presentation</vt:lpstr>
      <vt:lpstr>PowerPoint Presentation</vt:lpstr>
      <vt:lpstr>PowerPoint Presentation</vt:lpstr>
    </vt:vector>
  </TitlesOfParts>
  <Company>EURECOM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Theory with Applications</dc:title>
  <dc:creator>Thrasyvoulos Spyropoulos</dc:creator>
  <cp:lastModifiedBy>Spyropoulos Thrasyvoulos</cp:lastModifiedBy>
  <cp:revision>51</cp:revision>
  <cp:lastPrinted>2021-11-29T15:47:29Z</cp:lastPrinted>
  <dcterms:created xsi:type="dcterms:W3CDTF">2019-09-18T15:07:16Z</dcterms:created>
  <dcterms:modified xsi:type="dcterms:W3CDTF">2023-02-21T10:23:15Z</dcterms:modified>
</cp:coreProperties>
</file>